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2/22/18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2/22/18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35BE2-DDA0-9041-9D2E-5C46AF71C3F5}"/>
              </a:ext>
            </a:extLst>
          </p:cNvPr>
          <p:cNvSpPr>
            <a:spLocks noGrp="1"/>
          </p:cNvSpPr>
          <p:nvPr>
            <p:ph type="ctrTitle"/>
          </p:nvPr>
        </p:nvSpPr>
        <p:spPr/>
        <p:txBody>
          <a:bodyPr/>
          <a:lstStyle/>
          <a:p>
            <a:r>
              <a:rPr lang="en-US" dirty="0"/>
              <a:t>Fluorinated chemicals:</a:t>
            </a:r>
            <a:br>
              <a:rPr lang="en-US" dirty="0"/>
            </a:br>
            <a:r>
              <a:rPr lang="en-US" dirty="0"/>
              <a:t>A cAse of Temporal displacement</a:t>
            </a:r>
          </a:p>
        </p:txBody>
      </p:sp>
      <p:sp>
        <p:nvSpPr>
          <p:cNvPr id="3" name="Subtitle 2">
            <a:extLst>
              <a:ext uri="{FF2B5EF4-FFF2-40B4-BE49-F238E27FC236}">
                <a16:creationId xmlns:a16="http://schemas.microsoft.com/office/drawing/2014/main" id="{EE25D4EB-3345-9845-A5A2-DD0D45AAA7F4}"/>
              </a:ext>
            </a:extLst>
          </p:cNvPr>
          <p:cNvSpPr>
            <a:spLocks noGrp="1"/>
          </p:cNvSpPr>
          <p:nvPr>
            <p:ph type="subTitle" idx="1"/>
          </p:nvPr>
        </p:nvSpPr>
        <p:spPr/>
        <p:txBody>
          <a:bodyPr/>
          <a:lstStyle/>
          <a:p>
            <a:r>
              <a:rPr lang="en-US" dirty="0"/>
              <a:t>Jane Williams</a:t>
            </a:r>
          </a:p>
          <a:p>
            <a:r>
              <a:rPr lang="en-US" dirty="0"/>
              <a:t>Executive director</a:t>
            </a:r>
          </a:p>
          <a:p>
            <a:r>
              <a:rPr lang="en-US" dirty="0"/>
              <a:t>California communities against toxics</a:t>
            </a:r>
          </a:p>
        </p:txBody>
      </p:sp>
    </p:spTree>
    <p:extLst>
      <p:ext uri="{BB962C8B-B14F-4D97-AF65-F5344CB8AC3E}">
        <p14:creationId xmlns:p14="http://schemas.microsoft.com/office/powerpoint/2010/main" val="3516273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DAD6-A9D2-7544-A7B0-FDA06A561D00}"/>
              </a:ext>
            </a:extLst>
          </p:cNvPr>
          <p:cNvSpPr>
            <a:spLocks noGrp="1"/>
          </p:cNvSpPr>
          <p:nvPr>
            <p:ph type="title"/>
          </p:nvPr>
        </p:nvSpPr>
        <p:spPr/>
        <p:txBody>
          <a:bodyPr/>
          <a:lstStyle/>
          <a:p>
            <a:r>
              <a:rPr lang="en-US" dirty="0"/>
              <a:t>PBDE replacement chemicals: HBCD</a:t>
            </a:r>
          </a:p>
        </p:txBody>
      </p:sp>
      <p:sp>
        <p:nvSpPr>
          <p:cNvPr id="3" name="Content Placeholder 2">
            <a:extLst>
              <a:ext uri="{FF2B5EF4-FFF2-40B4-BE49-F238E27FC236}">
                <a16:creationId xmlns:a16="http://schemas.microsoft.com/office/drawing/2014/main" id="{9A556D75-5CD1-354B-8BAF-7B5EB907ABD3}"/>
              </a:ext>
            </a:extLst>
          </p:cNvPr>
          <p:cNvSpPr>
            <a:spLocks noGrp="1"/>
          </p:cNvSpPr>
          <p:nvPr>
            <p:ph idx="1"/>
          </p:nvPr>
        </p:nvSpPr>
        <p:spPr/>
        <p:txBody>
          <a:bodyPr/>
          <a:lstStyle/>
          <a:p>
            <a:r>
              <a:rPr lang="en-US" dirty="0"/>
              <a:t>During the fight to ban PBDEs in California we were already seeing HBCD in sediments in the EU.</a:t>
            </a:r>
          </a:p>
          <a:p>
            <a:r>
              <a:rPr lang="en-US" dirty="0"/>
              <a:t>Despite the early warning signs of persistence, bioaccumulation, and toxicity industry replaced PBDEs with HBCD.</a:t>
            </a:r>
          </a:p>
          <a:p>
            <a:r>
              <a:rPr lang="en-US" dirty="0"/>
              <a:t>They too, were eventually added to the Stockholm Treaty, and banned globally.</a:t>
            </a:r>
          </a:p>
        </p:txBody>
      </p:sp>
    </p:spTree>
    <p:extLst>
      <p:ext uri="{BB962C8B-B14F-4D97-AF65-F5344CB8AC3E}">
        <p14:creationId xmlns:p14="http://schemas.microsoft.com/office/powerpoint/2010/main" val="2162336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1DBF-07F7-BD41-BCC2-54FF924805C5}"/>
              </a:ext>
            </a:extLst>
          </p:cNvPr>
          <p:cNvSpPr>
            <a:spLocks noGrp="1"/>
          </p:cNvSpPr>
          <p:nvPr>
            <p:ph type="title"/>
          </p:nvPr>
        </p:nvSpPr>
        <p:spPr/>
        <p:txBody>
          <a:bodyPr/>
          <a:lstStyle/>
          <a:p>
            <a:r>
              <a:rPr lang="en-US" dirty="0"/>
              <a:t>PFOS and PFOA: third time is the charm</a:t>
            </a:r>
          </a:p>
        </p:txBody>
      </p:sp>
      <p:sp>
        <p:nvSpPr>
          <p:cNvPr id="3" name="Content Placeholder 2">
            <a:extLst>
              <a:ext uri="{FF2B5EF4-FFF2-40B4-BE49-F238E27FC236}">
                <a16:creationId xmlns:a16="http://schemas.microsoft.com/office/drawing/2014/main" id="{F11F5562-70B1-CB4D-AF01-2F18588B1713}"/>
              </a:ext>
            </a:extLst>
          </p:cNvPr>
          <p:cNvSpPr>
            <a:spLocks noGrp="1"/>
          </p:cNvSpPr>
          <p:nvPr>
            <p:ph idx="1"/>
          </p:nvPr>
        </p:nvSpPr>
        <p:spPr/>
        <p:txBody>
          <a:bodyPr>
            <a:normAutofit lnSpcReduction="10000"/>
          </a:bodyPr>
          <a:lstStyle/>
          <a:p>
            <a:r>
              <a:rPr lang="en-US" dirty="0"/>
              <a:t>What have we learned about STRUCTURE ACTIVITY RELATIONSHIPS?</a:t>
            </a:r>
          </a:p>
          <a:p>
            <a:r>
              <a:rPr lang="en-US" dirty="0"/>
              <a:t>If it looks like a duck, it is quacks like a duck, and swims like a duck it might be duck-like.</a:t>
            </a:r>
          </a:p>
          <a:p>
            <a:r>
              <a:rPr lang="en-US" dirty="0"/>
              <a:t>Duck-like is no good. We need to stop repeating the cycle and jumping from the frying pan into the fire.</a:t>
            </a:r>
          </a:p>
          <a:p>
            <a:r>
              <a:rPr lang="en-US" dirty="0"/>
              <a:t>If a chemical performs well under tremendous, sustained heat and pressure, it really will become a public health problem over time.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6137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DE513-2DE4-8C47-AA44-A3104F2D49FE}"/>
              </a:ext>
            </a:extLst>
          </p:cNvPr>
          <p:cNvSpPr>
            <a:spLocks noGrp="1"/>
          </p:cNvSpPr>
          <p:nvPr>
            <p:ph type="title"/>
          </p:nvPr>
        </p:nvSpPr>
        <p:spPr/>
        <p:txBody>
          <a:bodyPr>
            <a:normAutofit fontScale="90000"/>
          </a:bodyPr>
          <a:lstStyle/>
          <a:p>
            <a:br>
              <a:rPr lang="en-US" dirty="0"/>
            </a:br>
            <a:br>
              <a:rPr lang="en-US" dirty="0"/>
            </a:br>
            <a:r>
              <a:rPr lang="en-US" dirty="0"/>
              <a:t>ending the cycle of regrettable substitution</a:t>
            </a:r>
            <a:br>
              <a:rPr lang="en-US" dirty="0"/>
            </a:br>
            <a:br>
              <a:rPr lang="en-US" dirty="0"/>
            </a:br>
            <a:endParaRPr lang="en-US" dirty="0"/>
          </a:p>
        </p:txBody>
      </p:sp>
      <p:sp>
        <p:nvSpPr>
          <p:cNvPr id="3" name="Content Placeholder 2">
            <a:extLst>
              <a:ext uri="{FF2B5EF4-FFF2-40B4-BE49-F238E27FC236}">
                <a16:creationId xmlns:a16="http://schemas.microsoft.com/office/drawing/2014/main" id="{6A26633F-8870-0F43-8D08-A5FBF849AE03}"/>
              </a:ext>
            </a:extLst>
          </p:cNvPr>
          <p:cNvSpPr>
            <a:spLocks noGrp="1"/>
          </p:cNvSpPr>
          <p:nvPr>
            <p:ph idx="1"/>
          </p:nvPr>
        </p:nvSpPr>
        <p:spPr/>
        <p:txBody>
          <a:bodyPr/>
          <a:lstStyle/>
          <a:p>
            <a:r>
              <a:rPr lang="en-US" dirty="0"/>
              <a:t>Replacing PBT chemicals with another chemical gets us into the same place:</a:t>
            </a:r>
          </a:p>
          <a:p>
            <a:r>
              <a:rPr lang="en-US" dirty="0"/>
              <a:t>PCBS were largely replaced by DEHP, a problem we still have not grappled with. DEHP is a prevalent global contaminant.</a:t>
            </a:r>
          </a:p>
          <a:p>
            <a:r>
              <a:rPr lang="en-US" dirty="0"/>
              <a:t>PBDEs were replaced with HBCDs.</a:t>
            </a:r>
          </a:p>
          <a:p>
            <a:r>
              <a:rPr lang="en-US" dirty="0"/>
              <a:t>PFOS/PFAS now being replaced with short chained fluorinated chemicals.</a:t>
            </a:r>
          </a:p>
          <a:p>
            <a:r>
              <a:rPr lang="en-US" dirty="0"/>
              <a:t>As a society, we need to look at chemical-free substitutes for these chemicals.</a:t>
            </a:r>
          </a:p>
          <a:p>
            <a:endParaRPr lang="en-US" dirty="0"/>
          </a:p>
        </p:txBody>
      </p:sp>
    </p:spTree>
    <p:extLst>
      <p:ext uri="{BB962C8B-B14F-4D97-AF65-F5344CB8AC3E}">
        <p14:creationId xmlns:p14="http://schemas.microsoft.com/office/powerpoint/2010/main" val="945157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AB68-51CD-EF47-B0C1-BA1D0B6D4F2E}"/>
              </a:ext>
            </a:extLst>
          </p:cNvPr>
          <p:cNvSpPr>
            <a:spLocks noGrp="1"/>
          </p:cNvSpPr>
          <p:nvPr>
            <p:ph type="title"/>
          </p:nvPr>
        </p:nvSpPr>
        <p:spPr/>
        <p:txBody>
          <a:bodyPr/>
          <a:lstStyle/>
          <a:p>
            <a:r>
              <a:rPr lang="en-US" dirty="0"/>
              <a:t> Chrome platers: public policy gone awry</a:t>
            </a:r>
          </a:p>
        </p:txBody>
      </p:sp>
      <p:sp>
        <p:nvSpPr>
          <p:cNvPr id="3" name="Content Placeholder 2">
            <a:extLst>
              <a:ext uri="{FF2B5EF4-FFF2-40B4-BE49-F238E27FC236}">
                <a16:creationId xmlns:a16="http://schemas.microsoft.com/office/drawing/2014/main" id="{65FF953D-96C5-8945-85BE-EB26B313D2B0}"/>
              </a:ext>
            </a:extLst>
          </p:cNvPr>
          <p:cNvSpPr>
            <a:spLocks noGrp="1"/>
          </p:cNvSpPr>
          <p:nvPr>
            <p:ph idx="1"/>
          </p:nvPr>
        </p:nvSpPr>
        <p:spPr/>
        <p:txBody>
          <a:bodyPr/>
          <a:lstStyle/>
          <a:p>
            <a:r>
              <a:rPr lang="en-US" dirty="0"/>
              <a:t>Hexavalent chromium is very toxic, at least as toxic as lead.</a:t>
            </a:r>
          </a:p>
          <a:p>
            <a:r>
              <a:rPr lang="en-US" dirty="0"/>
              <a:t>It is kept in electroplating tanks by using fume suppressants made from PFOS.</a:t>
            </a:r>
          </a:p>
          <a:p>
            <a:r>
              <a:rPr lang="en-US" dirty="0"/>
              <a:t>When PFOS was banned, new fume suppressants had to be found.</a:t>
            </a:r>
          </a:p>
          <a:p>
            <a:endParaRPr lang="en-US" dirty="0"/>
          </a:p>
          <a:p>
            <a:r>
              <a:rPr lang="en-US" dirty="0"/>
              <a:t>Wait for it…………</a:t>
            </a:r>
          </a:p>
        </p:txBody>
      </p:sp>
    </p:spTree>
    <p:extLst>
      <p:ext uri="{BB962C8B-B14F-4D97-AF65-F5344CB8AC3E}">
        <p14:creationId xmlns:p14="http://schemas.microsoft.com/office/powerpoint/2010/main" val="2243002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ADE3-167E-2D43-9EAF-1EAC882D06F6}"/>
              </a:ext>
            </a:extLst>
          </p:cNvPr>
          <p:cNvSpPr>
            <a:spLocks noGrp="1"/>
          </p:cNvSpPr>
          <p:nvPr>
            <p:ph type="title"/>
          </p:nvPr>
        </p:nvSpPr>
        <p:spPr/>
        <p:txBody>
          <a:bodyPr/>
          <a:lstStyle/>
          <a:p>
            <a:r>
              <a:rPr lang="en-US" dirty="0"/>
              <a:t>History repeats itself</a:t>
            </a:r>
          </a:p>
        </p:txBody>
      </p:sp>
      <p:sp>
        <p:nvSpPr>
          <p:cNvPr id="3" name="Content Placeholder 2">
            <a:extLst>
              <a:ext uri="{FF2B5EF4-FFF2-40B4-BE49-F238E27FC236}">
                <a16:creationId xmlns:a16="http://schemas.microsoft.com/office/drawing/2014/main" id="{3DC7429A-D315-DF4D-A910-8147C4FADAAB}"/>
              </a:ext>
            </a:extLst>
          </p:cNvPr>
          <p:cNvSpPr>
            <a:spLocks noGrp="1"/>
          </p:cNvSpPr>
          <p:nvPr>
            <p:ph idx="1"/>
          </p:nvPr>
        </p:nvSpPr>
        <p:spPr/>
        <p:txBody>
          <a:bodyPr/>
          <a:lstStyle/>
          <a:p>
            <a:r>
              <a:rPr lang="en-US" dirty="0"/>
              <a:t>CARB and SCAQMD have certified new fume suppressants that are 6-chained fluorinated chemicals.</a:t>
            </a:r>
          </a:p>
          <a:p>
            <a:r>
              <a:rPr lang="en-US" dirty="0"/>
              <a:t>Little is known about their exact toxicity and their actual chemical makeup is considered confidential business information by the state.</a:t>
            </a:r>
          </a:p>
          <a:p>
            <a:r>
              <a:rPr lang="en-US" dirty="0"/>
              <a:t>What liability will the state have if the past becomes the future and these chemicals are found to be persistent global pollutants in the future?</a:t>
            </a:r>
          </a:p>
        </p:txBody>
      </p:sp>
    </p:spTree>
    <p:extLst>
      <p:ext uri="{BB962C8B-B14F-4D97-AF65-F5344CB8AC3E}">
        <p14:creationId xmlns:p14="http://schemas.microsoft.com/office/powerpoint/2010/main" val="379731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159B-5B84-6741-B351-89E29F8A69D5}"/>
              </a:ext>
            </a:extLst>
          </p:cNvPr>
          <p:cNvSpPr>
            <a:spLocks noGrp="1"/>
          </p:cNvSpPr>
          <p:nvPr>
            <p:ph type="title"/>
          </p:nvPr>
        </p:nvSpPr>
        <p:spPr/>
        <p:txBody>
          <a:bodyPr/>
          <a:lstStyle/>
          <a:p>
            <a:r>
              <a:rPr lang="en-US" dirty="0"/>
              <a:t>Escaping the temporal displacement of regrettable chemical substitution </a:t>
            </a:r>
          </a:p>
        </p:txBody>
      </p:sp>
      <p:sp>
        <p:nvSpPr>
          <p:cNvPr id="3" name="Content Placeholder 2">
            <a:extLst>
              <a:ext uri="{FF2B5EF4-FFF2-40B4-BE49-F238E27FC236}">
                <a16:creationId xmlns:a16="http://schemas.microsoft.com/office/drawing/2014/main" id="{8E6006AC-FA0A-FC40-B9E0-F90489A1400A}"/>
              </a:ext>
            </a:extLst>
          </p:cNvPr>
          <p:cNvSpPr>
            <a:spLocks noGrp="1"/>
          </p:cNvSpPr>
          <p:nvPr>
            <p:ph idx="1"/>
          </p:nvPr>
        </p:nvSpPr>
        <p:spPr/>
        <p:txBody>
          <a:bodyPr/>
          <a:lstStyle/>
          <a:p>
            <a:r>
              <a:rPr lang="en-US" dirty="0"/>
              <a:t>If we knew now, what we knew then. We did know as early as 1937 that PCBS should never have been produced at 1.5-2 million tons over a half century and spread like peanut butter all over the Earth.</a:t>
            </a:r>
          </a:p>
          <a:p>
            <a:r>
              <a:rPr lang="en-US" dirty="0"/>
              <a:t>It was clear once PBDEs were found in sediments at high levels that they would become a global contaminant.</a:t>
            </a:r>
          </a:p>
          <a:p>
            <a:r>
              <a:rPr lang="en-US" dirty="0"/>
              <a:t>Discussion question: If we know now, what we know now about fluorinated chemicals, what should we do to protect future generations from harm?</a:t>
            </a:r>
          </a:p>
        </p:txBody>
      </p:sp>
    </p:spTree>
    <p:extLst>
      <p:ext uri="{BB962C8B-B14F-4D97-AF65-F5344CB8AC3E}">
        <p14:creationId xmlns:p14="http://schemas.microsoft.com/office/powerpoint/2010/main" val="11468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E2A1-9849-FD41-8EB7-2DC6F6D925A4}"/>
              </a:ext>
            </a:extLst>
          </p:cNvPr>
          <p:cNvSpPr>
            <a:spLocks noGrp="1"/>
          </p:cNvSpPr>
          <p:nvPr>
            <p:ph type="title"/>
          </p:nvPr>
        </p:nvSpPr>
        <p:spPr/>
        <p:txBody>
          <a:bodyPr/>
          <a:lstStyle/>
          <a:p>
            <a:r>
              <a:rPr lang="en-US" dirty="0"/>
              <a:t>The past</a:t>
            </a:r>
          </a:p>
        </p:txBody>
      </p:sp>
      <p:sp>
        <p:nvSpPr>
          <p:cNvPr id="3" name="Content Placeholder 2">
            <a:extLst>
              <a:ext uri="{FF2B5EF4-FFF2-40B4-BE49-F238E27FC236}">
                <a16:creationId xmlns:a16="http://schemas.microsoft.com/office/drawing/2014/main" id="{B4CF9685-301A-6D48-ACD5-F34AF2480512}"/>
              </a:ext>
            </a:extLst>
          </p:cNvPr>
          <p:cNvSpPr>
            <a:spLocks noGrp="1"/>
          </p:cNvSpPr>
          <p:nvPr>
            <p:ph idx="1"/>
          </p:nvPr>
        </p:nvSpPr>
        <p:spPr/>
        <p:txBody>
          <a:bodyPr>
            <a:normAutofit lnSpcReduction="10000"/>
          </a:bodyPr>
          <a:lstStyle/>
          <a:p>
            <a:r>
              <a:rPr lang="en-US" dirty="0"/>
              <a:t>PCBs were found to be </a:t>
            </a:r>
            <a:r>
              <a:rPr lang="en-US" dirty="0" err="1"/>
              <a:t>bioconcentrating</a:t>
            </a:r>
            <a:r>
              <a:rPr lang="en-US" dirty="0"/>
              <a:t> in sediments, fish, birds, and human beings.  They were banned by an Act of Congress in 1979.</a:t>
            </a:r>
          </a:p>
          <a:p>
            <a:r>
              <a:rPr lang="en-US" dirty="0"/>
              <a:t>PCBs levels in the Arctic continued to rise into the late 1990s.</a:t>
            </a:r>
          </a:p>
          <a:p>
            <a:r>
              <a:rPr lang="en-US" dirty="0"/>
              <a:t>PCBs were still being produced by the Russians as late as 2000, just prior to the Stockholm Convention which created a global ban on PCBs in 2001.</a:t>
            </a:r>
          </a:p>
          <a:p>
            <a:r>
              <a:rPr lang="en-US" dirty="0"/>
              <a:t>PCBs were synthesized in significant quantities starting 1881; bird feathers from the 1940s in museums have high concentrations of PCBs.</a:t>
            </a:r>
          </a:p>
        </p:txBody>
      </p:sp>
    </p:spTree>
    <p:extLst>
      <p:ext uri="{BB962C8B-B14F-4D97-AF65-F5344CB8AC3E}">
        <p14:creationId xmlns:p14="http://schemas.microsoft.com/office/powerpoint/2010/main" val="3484695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39A5-9BD0-6047-BAEA-76DD9BD9F1AD}"/>
              </a:ext>
            </a:extLst>
          </p:cNvPr>
          <p:cNvSpPr>
            <a:spLocks noGrp="1"/>
          </p:cNvSpPr>
          <p:nvPr>
            <p:ph type="title"/>
          </p:nvPr>
        </p:nvSpPr>
        <p:spPr>
          <a:xfrm>
            <a:off x="1141413" y="332619"/>
            <a:ext cx="9905998" cy="771072"/>
          </a:xfrm>
        </p:spPr>
        <p:txBody>
          <a:bodyPr/>
          <a:lstStyle/>
          <a:p>
            <a:r>
              <a:rPr lang="en-US" dirty="0"/>
              <a:t>PCBs: THE COVERUP</a:t>
            </a:r>
          </a:p>
        </p:txBody>
      </p:sp>
      <p:sp>
        <p:nvSpPr>
          <p:cNvPr id="3" name="Content Placeholder 2">
            <a:extLst>
              <a:ext uri="{FF2B5EF4-FFF2-40B4-BE49-F238E27FC236}">
                <a16:creationId xmlns:a16="http://schemas.microsoft.com/office/drawing/2014/main" id="{95CD6D0E-17B5-DD4F-9925-C042740F5445}"/>
              </a:ext>
            </a:extLst>
          </p:cNvPr>
          <p:cNvSpPr>
            <a:spLocks noGrp="1"/>
          </p:cNvSpPr>
          <p:nvPr>
            <p:ph idx="1"/>
          </p:nvPr>
        </p:nvSpPr>
        <p:spPr>
          <a:xfrm>
            <a:off x="1197276" y="967620"/>
            <a:ext cx="9905999" cy="5745580"/>
          </a:xfrm>
        </p:spPr>
        <p:txBody>
          <a:bodyPr>
            <a:normAutofit/>
          </a:bodyPr>
          <a:lstStyle/>
          <a:p>
            <a:r>
              <a:rPr lang="en-US" b="0" i="0" dirty="0">
                <a:solidFill>
                  <a:srgbClr val="333333"/>
                </a:solidFill>
                <a:effectLst/>
                <a:latin typeface="PT Serif"/>
              </a:rPr>
              <a:t>In 1966, Monsanto managers discovered that fish submerged in  Snow Creek, AL which their PCB manufacturing plant discharged into, turned belly-up within 10 seconds, spurting blood and shedding skin as if dunked into boiling water. They told no one. In 1969, they found fish in another creek with 7,500 times the legal PCB levels. They decided "there is little object in going to expensive extremes in limiting discharges." In 1975, a company study found that PCBs caused tumors in rats. They ordered its conclusion changed from "slightly tumorigenic" to "does not appear to be carcinogenic.“ (</a:t>
            </a:r>
            <a:r>
              <a:rPr lang="en-US" b="0" i="0" dirty="0" err="1">
                <a:solidFill>
                  <a:srgbClr val="333333"/>
                </a:solidFill>
                <a:effectLst/>
                <a:latin typeface="PT Serif"/>
              </a:rPr>
              <a:t>Grunwald</a:t>
            </a:r>
            <a:r>
              <a:rPr lang="en-US" b="0" i="0" dirty="0">
                <a:solidFill>
                  <a:srgbClr val="333333"/>
                </a:solidFill>
                <a:effectLst/>
                <a:latin typeface="PT Serif"/>
              </a:rPr>
              <a:t>, 2003)</a:t>
            </a:r>
            <a:endParaRPr lang="en-US" dirty="0"/>
          </a:p>
        </p:txBody>
      </p:sp>
    </p:spTree>
    <p:extLst>
      <p:ext uri="{BB962C8B-B14F-4D97-AF65-F5344CB8AC3E}">
        <p14:creationId xmlns:p14="http://schemas.microsoft.com/office/powerpoint/2010/main" val="2429525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B0BA-DFEE-1048-9B04-8732ACA0B94C}"/>
              </a:ext>
            </a:extLst>
          </p:cNvPr>
          <p:cNvSpPr>
            <a:spLocks noGrp="1"/>
          </p:cNvSpPr>
          <p:nvPr>
            <p:ph type="title"/>
          </p:nvPr>
        </p:nvSpPr>
        <p:spPr>
          <a:xfrm>
            <a:off x="1141413" y="618518"/>
            <a:ext cx="9905998" cy="984100"/>
          </a:xfrm>
        </p:spPr>
        <p:txBody>
          <a:bodyPr/>
          <a:lstStyle/>
          <a:p>
            <a:r>
              <a:rPr lang="en-US" dirty="0"/>
              <a:t>PCBS: When did we Know!</a:t>
            </a:r>
          </a:p>
        </p:txBody>
      </p:sp>
      <p:sp>
        <p:nvSpPr>
          <p:cNvPr id="3" name="Content Placeholder 2">
            <a:extLst>
              <a:ext uri="{FF2B5EF4-FFF2-40B4-BE49-F238E27FC236}">
                <a16:creationId xmlns:a16="http://schemas.microsoft.com/office/drawing/2014/main" id="{70052393-60C1-C34F-8530-9ABAF07EB959}"/>
              </a:ext>
            </a:extLst>
          </p:cNvPr>
          <p:cNvSpPr>
            <a:spLocks noGrp="1"/>
          </p:cNvSpPr>
          <p:nvPr>
            <p:ph idx="1"/>
          </p:nvPr>
        </p:nvSpPr>
        <p:spPr>
          <a:xfrm>
            <a:off x="1141412" y="1602618"/>
            <a:ext cx="9905999" cy="4636863"/>
          </a:xfrm>
        </p:spPr>
        <p:txBody>
          <a:bodyPr>
            <a:normAutofit fontScale="92500"/>
          </a:bodyPr>
          <a:lstStyle/>
          <a:p>
            <a:r>
              <a:rPr lang="en-US" b="0" i="0" dirty="0">
                <a:solidFill>
                  <a:srgbClr val="333333"/>
                </a:solidFill>
                <a:effectLst/>
                <a:latin typeface="PT Serif"/>
              </a:rPr>
              <a:t>A 1937 Harvard study was the first to find that prolonged exposure could cause liver damage and a rash called chloracne in workers. Monsanto then hired the scientist who led the study as a consultant, and company memos began acknowledging the "systemic toxic effects" of </a:t>
            </a:r>
            <a:r>
              <a:rPr lang="en-US" b="0" i="0" dirty="0" err="1">
                <a:solidFill>
                  <a:srgbClr val="333333"/>
                </a:solidFill>
                <a:effectLst/>
                <a:latin typeface="PT Serif"/>
              </a:rPr>
              <a:t>Aroclors</a:t>
            </a:r>
            <a:r>
              <a:rPr lang="en-US" b="0" i="0" dirty="0">
                <a:solidFill>
                  <a:srgbClr val="333333"/>
                </a:solidFill>
                <a:effectLst/>
                <a:latin typeface="PT Serif"/>
              </a:rPr>
              <a:t>, the brand name for PCBs. Monsanto also began warning its industrial customers to protect their workers from </a:t>
            </a:r>
            <a:r>
              <a:rPr lang="en-US" b="0" i="0" dirty="0" err="1">
                <a:solidFill>
                  <a:srgbClr val="333333"/>
                </a:solidFill>
                <a:effectLst/>
                <a:latin typeface="PT Serif"/>
              </a:rPr>
              <a:t>Aroclors</a:t>
            </a:r>
            <a:r>
              <a:rPr lang="en-US" b="0" i="0" dirty="0">
                <a:solidFill>
                  <a:srgbClr val="333333"/>
                </a:solidFill>
                <a:effectLst/>
                <a:latin typeface="PT Serif"/>
              </a:rPr>
              <a:t> by requiring showers after every shift, providing them with clean work clothes every day and keeping fumes away from factory floors. (</a:t>
            </a:r>
            <a:r>
              <a:rPr lang="en-US" b="0" i="0" dirty="0" err="1">
                <a:solidFill>
                  <a:srgbClr val="333333"/>
                </a:solidFill>
                <a:effectLst/>
                <a:latin typeface="PT Serif"/>
              </a:rPr>
              <a:t>Grunwald</a:t>
            </a:r>
            <a:r>
              <a:rPr lang="en-US" b="0" i="0" dirty="0">
                <a:solidFill>
                  <a:srgbClr val="333333"/>
                </a:solidFill>
                <a:effectLst/>
                <a:latin typeface="PT Serif"/>
              </a:rPr>
              <a:t>, 2003)</a:t>
            </a:r>
            <a:endParaRPr lang="en-US" dirty="0">
              <a:solidFill>
                <a:srgbClr val="333333"/>
              </a:solidFill>
              <a:latin typeface="PT Serif"/>
            </a:endParaRPr>
          </a:p>
          <a:p>
            <a:endParaRPr lang="en-US" dirty="0">
              <a:solidFill>
                <a:srgbClr val="333333"/>
              </a:solidFill>
              <a:latin typeface="PT Serif"/>
            </a:endParaRPr>
          </a:p>
          <a:p>
            <a:r>
              <a:rPr lang="en-US" dirty="0">
                <a:solidFill>
                  <a:srgbClr val="333333"/>
                </a:solidFill>
                <a:latin typeface="PT Serif"/>
              </a:rPr>
              <a:t>(</a:t>
            </a:r>
            <a:endParaRPr lang="en-US" dirty="0"/>
          </a:p>
        </p:txBody>
      </p:sp>
    </p:spTree>
    <p:extLst>
      <p:ext uri="{BB962C8B-B14F-4D97-AF65-F5344CB8AC3E}">
        <p14:creationId xmlns:p14="http://schemas.microsoft.com/office/powerpoint/2010/main" val="181358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AFDB2-E0F8-1540-80C1-0FA3648A5CC3}"/>
              </a:ext>
            </a:extLst>
          </p:cNvPr>
          <p:cNvSpPr>
            <a:spLocks noGrp="1"/>
          </p:cNvSpPr>
          <p:nvPr>
            <p:ph type="title"/>
          </p:nvPr>
        </p:nvSpPr>
        <p:spPr/>
        <p:txBody>
          <a:bodyPr/>
          <a:lstStyle/>
          <a:p>
            <a:r>
              <a:rPr lang="en-US" dirty="0"/>
              <a:t>PCBs: everywhere and “won’t go away”</a:t>
            </a:r>
          </a:p>
        </p:txBody>
      </p:sp>
      <p:sp>
        <p:nvSpPr>
          <p:cNvPr id="3" name="Content Placeholder 2">
            <a:extLst>
              <a:ext uri="{FF2B5EF4-FFF2-40B4-BE49-F238E27FC236}">
                <a16:creationId xmlns:a16="http://schemas.microsoft.com/office/drawing/2014/main" id="{26D8B620-1D36-F344-B704-33C743905A52}"/>
              </a:ext>
            </a:extLst>
          </p:cNvPr>
          <p:cNvSpPr>
            <a:spLocks noGrp="1"/>
          </p:cNvSpPr>
          <p:nvPr>
            <p:ph idx="1"/>
          </p:nvPr>
        </p:nvSpPr>
        <p:spPr>
          <a:xfrm>
            <a:off x="1141412" y="2207381"/>
            <a:ext cx="9905999" cy="4032101"/>
          </a:xfrm>
        </p:spPr>
        <p:txBody>
          <a:bodyPr/>
          <a:lstStyle/>
          <a:p>
            <a:r>
              <a:rPr lang="en-US" b="0" i="0" dirty="0">
                <a:solidFill>
                  <a:srgbClr val="333333"/>
                </a:solidFill>
                <a:effectLst/>
                <a:latin typeface="PT Serif"/>
              </a:rPr>
              <a:t>In early 1967, a group of Swedish scientists demonstrated publicly that PCBs were a threat to the global environment. The Swedes identified traces of PCBs throughout the food chain: in fish, birds, pine needles, even their children's hair. They proved that PCBs are persistent -- which, as one lawyer drawled in court last spring, "is nothing but a fancy word for 'won't go away. (</a:t>
            </a:r>
            <a:r>
              <a:rPr lang="en-US" b="0" i="0" dirty="0" err="1">
                <a:solidFill>
                  <a:srgbClr val="333333"/>
                </a:solidFill>
                <a:effectLst/>
                <a:latin typeface="PT Serif"/>
              </a:rPr>
              <a:t>Grunwald</a:t>
            </a:r>
            <a:r>
              <a:rPr lang="en-US" b="0" i="0" dirty="0">
                <a:solidFill>
                  <a:srgbClr val="333333"/>
                </a:solidFill>
                <a:effectLst/>
                <a:latin typeface="PT Serif"/>
              </a:rPr>
              <a:t>, 2003)</a:t>
            </a:r>
            <a:endParaRPr lang="en-US" dirty="0"/>
          </a:p>
        </p:txBody>
      </p:sp>
    </p:spTree>
    <p:extLst>
      <p:ext uri="{BB962C8B-B14F-4D97-AF65-F5344CB8AC3E}">
        <p14:creationId xmlns:p14="http://schemas.microsoft.com/office/powerpoint/2010/main" val="72657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E1C60-00F7-E24B-89FB-8A7506ADE21D}"/>
              </a:ext>
            </a:extLst>
          </p:cNvPr>
          <p:cNvSpPr>
            <a:spLocks noGrp="1"/>
          </p:cNvSpPr>
          <p:nvPr>
            <p:ph type="title"/>
          </p:nvPr>
        </p:nvSpPr>
        <p:spPr/>
        <p:txBody>
          <a:bodyPr/>
          <a:lstStyle/>
          <a:p>
            <a:r>
              <a:rPr lang="en-US" dirty="0"/>
              <a:t>Pcbs: The ******* hits the fan.</a:t>
            </a:r>
          </a:p>
        </p:txBody>
      </p:sp>
      <p:sp>
        <p:nvSpPr>
          <p:cNvPr id="3" name="Content Placeholder 2">
            <a:extLst>
              <a:ext uri="{FF2B5EF4-FFF2-40B4-BE49-F238E27FC236}">
                <a16:creationId xmlns:a16="http://schemas.microsoft.com/office/drawing/2014/main" id="{F1DB0A8C-A215-FF42-A6D9-73CAC7E2AADB}"/>
              </a:ext>
            </a:extLst>
          </p:cNvPr>
          <p:cNvSpPr>
            <a:spLocks noGrp="1"/>
          </p:cNvSpPr>
          <p:nvPr>
            <p:ph idx="1"/>
          </p:nvPr>
        </p:nvSpPr>
        <p:spPr>
          <a:xfrm>
            <a:off x="1143000" y="2325083"/>
            <a:ext cx="9905999" cy="3541714"/>
          </a:xfrm>
        </p:spPr>
        <p:txBody>
          <a:bodyPr/>
          <a:lstStyle/>
          <a:p>
            <a:r>
              <a:rPr lang="en-US" b="0" i="0" dirty="0">
                <a:solidFill>
                  <a:srgbClr val="333333"/>
                </a:solidFill>
                <a:effectLst/>
                <a:latin typeface="PT Serif"/>
              </a:rPr>
              <a:t>It was only in December 1968 -- after PCBs had been discovered in California wildlife, setting off a furor in the United States -- that Monsanto officials even began to write memos about controlling PCBs. "It only seems a matter of time before the regulatory agencies will be looking down our throats,</a:t>
            </a:r>
            <a:endParaRPr lang="en-US" dirty="0"/>
          </a:p>
        </p:txBody>
      </p:sp>
    </p:spTree>
    <p:extLst>
      <p:ext uri="{BB962C8B-B14F-4D97-AF65-F5344CB8AC3E}">
        <p14:creationId xmlns:p14="http://schemas.microsoft.com/office/powerpoint/2010/main" val="240618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3F152-29E9-FF43-88A0-D087E66A8956}"/>
              </a:ext>
            </a:extLst>
          </p:cNvPr>
          <p:cNvSpPr>
            <a:spLocks noGrp="1"/>
          </p:cNvSpPr>
          <p:nvPr>
            <p:ph type="title"/>
          </p:nvPr>
        </p:nvSpPr>
        <p:spPr/>
        <p:txBody>
          <a:bodyPr/>
          <a:lstStyle/>
          <a:p>
            <a:r>
              <a:rPr lang="en-US" dirty="0"/>
              <a:t>PCBs : lets sum it up</a:t>
            </a:r>
          </a:p>
        </p:txBody>
      </p:sp>
      <p:sp>
        <p:nvSpPr>
          <p:cNvPr id="3" name="Content Placeholder 2">
            <a:extLst>
              <a:ext uri="{FF2B5EF4-FFF2-40B4-BE49-F238E27FC236}">
                <a16:creationId xmlns:a16="http://schemas.microsoft.com/office/drawing/2014/main" id="{29EB665D-379F-244E-921C-ED3D242CA8C1}"/>
              </a:ext>
            </a:extLst>
          </p:cNvPr>
          <p:cNvSpPr>
            <a:spLocks noGrp="1"/>
          </p:cNvSpPr>
          <p:nvPr>
            <p:ph idx="1"/>
          </p:nvPr>
        </p:nvSpPr>
        <p:spPr/>
        <p:txBody>
          <a:bodyPr/>
          <a:lstStyle/>
          <a:p>
            <a:r>
              <a:rPr lang="en-US" dirty="0"/>
              <a:t>Found at 1/3 of  Superfund sites</a:t>
            </a:r>
          </a:p>
          <a:p>
            <a:r>
              <a:rPr lang="en-US" dirty="0"/>
              <a:t>Remediation costs in the United States measured in the billions of dollars.</a:t>
            </a:r>
          </a:p>
          <a:p>
            <a:r>
              <a:rPr lang="en-US" dirty="0"/>
              <a:t>Public health impacts widespread-epigenetic effects expected for a number of generations into the future.</a:t>
            </a:r>
          </a:p>
          <a:p>
            <a:r>
              <a:rPr lang="en-US" dirty="0"/>
              <a:t>Large environmental justice impacts as well with specific populations such as Inuits and Native American fisher populations heavily impacted.</a:t>
            </a:r>
          </a:p>
        </p:txBody>
      </p:sp>
    </p:spTree>
    <p:extLst>
      <p:ext uri="{BB962C8B-B14F-4D97-AF65-F5344CB8AC3E}">
        <p14:creationId xmlns:p14="http://schemas.microsoft.com/office/powerpoint/2010/main" val="2347112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95DF-4F36-724E-9C7E-6D3404084755}"/>
              </a:ext>
            </a:extLst>
          </p:cNvPr>
          <p:cNvSpPr>
            <a:spLocks noGrp="1"/>
          </p:cNvSpPr>
          <p:nvPr>
            <p:ph type="title"/>
          </p:nvPr>
        </p:nvSpPr>
        <p:spPr>
          <a:xfrm>
            <a:off x="1277485" y="770917"/>
            <a:ext cx="9905998" cy="1478570"/>
          </a:xfrm>
        </p:spPr>
        <p:txBody>
          <a:bodyPr/>
          <a:lstStyle/>
          <a:p>
            <a:r>
              <a:rPr lang="en-US" dirty="0" err="1"/>
              <a:t>Polybrominated</a:t>
            </a:r>
            <a:r>
              <a:rPr lang="en-US" dirty="0"/>
              <a:t> </a:t>
            </a:r>
            <a:r>
              <a:rPr lang="en-US" dirty="0" err="1"/>
              <a:t>diphenyl</a:t>
            </a:r>
            <a:r>
              <a:rPr lang="en-US" dirty="0"/>
              <a:t> ethers: </a:t>
            </a:r>
            <a:br>
              <a:rPr lang="en-US" dirty="0"/>
            </a:br>
            <a:r>
              <a:rPr lang="en-US" dirty="0"/>
              <a:t>second verse, same as the first</a:t>
            </a:r>
          </a:p>
        </p:txBody>
      </p:sp>
      <p:sp>
        <p:nvSpPr>
          <p:cNvPr id="3" name="Content Placeholder 2">
            <a:extLst>
              <a:ext uri="{FF2B5EF4-FFF2-40B4-BE49-F238E27FC236}">
                <a16:creationId xmlns:a16="http://schemas.microsoft.com/office/drawing/2014/main" id="{D67D8997-C9C8-3246-83B2-A2BC70FCE267}"/>
              </a:ext>
            </a:extLst>
          </p:cNvPr>
          <p:cNvSpPr>
            <a:spLocks noGrp="1"/>
          </p:cNvSpPr>
          <p:nvPr>
            <p:ph idx="1"/>
          </p:nvPr>
        </p:nvSpPr>
        <p:spPr/>
        <p:txBody>
          <a:bodyPr>
            <a:normAutofit fontScale="92500" lnSpcReduction="10000"/>
          </a:bodyPr>
          <a:lstStyle/>
          <a:p>
            <a:r>
              <a:rPr lang="en-US" dirty="0"/>
              <a:t> Widespread contamination of birds, fish, mammals, whales, dolphins, the Inuit, and breast milk.</a:t>
            </a:r>
          </a:p>
          <a:p>
            <a:r>
              <a:rPr lang="en-US" dirty="0"/>
              <a:t>Largest contamination of breast milk in the world was in San Francisco.  Attributed to flame retardancy standards set in California decades ago.</a:t>
            </a:r>
          </a:p>
          <a:p>
            <a:r>
              <a:rPr lang="en-US" dirty="0"/>
              <a:t>Study done in 2009 found that levels of PBDEs in biota (and humans) were doubling every 5-6 years. Yikes!</a:t>
            </a:r>
          </a:p>
          <a:p>
            <a:r>
              <a:rPr lang="en-US" dirty="0"/>
              <a:t>California banned PBDEs in 2003, the rest of the world followed when the chemical was eventually added to the Stockholm Convention in 2009 and banned globally.</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44708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5E9B-2B4A-9440-95EE-F9A3A39071BD}"/>
              </a:ext>
            </a:extLst>
          </p:cNvPr>
          <p:cNvSpPr>
            <a:spLocks noGrp="1"/>
          </p:cNvSpPr>
          <p:nvPr>
            <p:ph type="title"/>
          </p:nvPr>
        </p:nvSpPr>
        <p:spPr/>
        <p:txBody>
          <a:bodyPr/>
          <a:lstStyle/>
          <a:p>
            <a:r>
              <a:rPr lang="en-US" dirty="0"/>
              <a:t>PBDEs: the gift that keep on giving</a:t>
            </a:r>
          </a:p>
        </p:txBody>
      </p:sp>
      <p:sp>
        <p:nvSpPr>
          <p:cNvPr id="3" name="Content Placeholder 2">
            <a:extLst>
              <a:ext uri="{FF2B5EF4-FFF2-40B4-BE49-F238E27FC236}">
                <a16:creationId xmlns:a16="http://schemas.microsoft.com/office/drawing/2014/main" id="{8BAE2CBF-3223-794B-B77C-C669779A9EAB}"/>
              </a:ext>
            </a:extLst>
          </p:cNvPr>
          <p:cNvSpPr>
            <a:spLocks noGrp="1"/>
          </p:cNvSpPr>
          <p:nvPr>
            <p:ph idx="1"/>
          </p:nvPr>
        </p:nvSpPr>
        <p:spPr>
          <a:xfrm>
            <a:off x="1141412" y="1617738"/>
            <a:ext cx="9905999" cy="4263572"/>
          </a:xfrm>
        </p:spPr>
        <p:txBody>
          <a:bodyPr>
            <a:normAutofit/>
          </a:bodyPr>
          <a:lstStyle/>
          <a:p>
            <a:r>
              <a:rPr lang="en-US" dirty="0"/>
              <a:t>Highly brominated PBDEs decay into lower brominated PBDEs in the biosphere.</a:t>
            </a:r>
          </a:p>
          <a:p>
            <a:r>
              <a:rPr lang="en-US" dirty="0"/>
              <a:t>Even though the chemicals are banned, the millions of pounds that are on the planet keep getting more and more toxic because of they way they decay in the biosphere.</a:t>
            </a:r>
          </a:p>
          <a:p>
            <a:r>
              <a:rPr lang="en-US" dirty="0"/>
              <a:t>The most well known effect of PBDEs is their neurological effects in infants and young children. Infants exposed to PBDEs loose 5-8 IQ points by their 5</a:t>
            </a:r>
            <a:r>
              <a:rPr lang="en-US" baseline="30000" dirty="0"/>
              <a:t>th</a:t>
            </a:r>
            <a:r>
              <a:rPr lang="en-US" dirty="0"/>
              <a:t> birthday.</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43879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Circuit</vt:lpstr>
      <vt:lpstr>Fluorinated chemicals: A cAse of Temporal displacement</vt:lpstr>
      <vt:lpstr>The past</vt:lpstr>
      <vt:lpstr>PCBs: THE COVERUP</vt:lpstr>
      <vt:lpstr>PCBS: When did we Know!</vt:lpstr>
      <vt:lpstr>PCBs: everywhere and “won’t go away”</vt:lpstr>
      <vt:lpstr>Pcbs: The ******* hits the fan.</vt:lpstr>
      <vt:lpstr>PCBs : lets sum it up</vt:lpstr>
      <vt:lpstr>Polybrominated diphenyl ethers:  second verse, same as the first</vt:lpstr>
      <vt:lpstr>PBDEs: the gift that keep on giving</vt:lpstr>
      <vt:lpstr>PBDE replacement chemicals: HBCD</vt:lpstr>
      <vt:lpstr>PFOS and PFOA: third time is the charm</vt:lpstr>
      <vt:lpstr>  ending the cycle of regrettable substitution  </vt:lpstr>
      <vt:lpstr> Chrome platers: public policy gone awry</vt:lpstr>
      <vt:lpstr>History repeats itself</vt:lpstr>
      <vt:lpstr>Escaping the temporal displacement of regrettable chemical substitution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Fluorinated chemicals: A cAse of Temporal displacement</dc:title>
  <cp:revision>2</cp:revision>
  <dcterms:modified xsi:type="dcterms:W3CDTF">2018-02-22T15:58:05Z</dcterms:modified>
</cp:coreProperties>
</file>